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2" r:id="rId3"/>
    <p:sldId id="374" r:id="rId4"/>
    <p:sldId id="400" r:id="rId5"/>
    <p:sldId id="407" r:id="rId6"/>
    <p:sldId id="409" r:id="rId7"/>
    <p:sldId id="408" r:id="rId8"/>
    <p:sldId id="410" r:id="rId9"/>
    <p:sldId id="414" r:id="rId10"/>
    <p:sldId id="413" r:id="rId11"/>
    <p:sldId id="411" r:id="rId12"/>
    <p:sldId id="415" r:id="rId13"/>
    <p:sldId id="417" r:id="rId14"/>
    <p:sldId id="416" r:id="rId15"/>
    <p:sldId id="418" r:id="rId16"/>
    <p:sldId id="419" r:id="rId17"/>
    <p:sldId id="420" r:id="rId18"/>
    <p:sldId id="422" r:id="rId19"/>
    <p:sldId id="424" r:id="rId20"/>
    <p:sldId id="425" r:id="rId21"/>
    <p:sldId id="427" r:id="rId22"/>
    <p:sldId id="426" r:id="rId23"/>
    <p:sldId id="429" r:id="rId24"/>
    <p:sldId id="432" r:id="rId25"/>
    <p:sldId id="428" r:id="rId26"/>
    <p:sldId id="431" r:id="rId27"/>
    <p:sldId id="434" r:id="rId28"/>
    <p:sldId id="436" r:id="rId29"/>
    <p:sldId id="437" r:id="rId30"/>
    <p:sldId id="435" r:id="rId31"/>
    <p:sldId id="336" r:id="rId3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dotti Communications" initials="G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2" autoAdjust="0"/>
    <p:restoredTop sz="82021" autoAdjust="0"/>
  </p:normalViewPr>
  <p:slideViewPr>
    <p:cSldViewPr snapToGrid="0">
      <p:cViewPr>
        <p:scale>
          <a:sx n="60" d="100"/>
          <a:sy n="60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215DB-5B89-5147-8685-54672C63D618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0109-C7A0-5C4A-8D49-25400DA0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4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79E07-B6B7-5445-925F-E882B7FAF0A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BC15-A5B7-3B4E-B13D-57956488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quick background</a:t>
            </a:r>
            <a:r>
              <a:rPr lang="en-US" baseline="0" dirty="0"/>
              <a:t> on myself and company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5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87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1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content marketing video of 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4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5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ASU DC event story-</a:t>
            </a:r>
          </a:p>
          <a:p>
            <a:r>
              <a:rPr lang="en-US" dirty="0"/>
              <a:t>They care about their communities &amp; what they’re covering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6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Talledega</a:t>
            </a:r>
            <a:r>
              <a:rPr lang="en-US" dirty="0"/>
              <a:t> nights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1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Talledega</a:t>
            </a:r>
            <a:r>
              <a:rPr lang="en-US" dirty="0"/>
              <a:t> nights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6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Talledega</a:t>
            </a:r>
            <a:r>
              <a:rPr lang="en-US" dirty="0"/>
              <a:t> nights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7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Talledega</a:t>
            </a:r>
            <a:r>
              <a:rPr lang="en-US" dirty="0"/>
              <a:t> nights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8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Dec. 2015 Gallup Poll-</a:t>
            </a:r>
          </a:p>
          <a:p>
            <a:r>
              <a:rPr lang="en-US" dirty="0"/>
              <a:t>30 percent of Americans rate honesty and ethical standards of reporters as low/very low ---  34 percent say the same for attorneys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BC15-A5B7-3B4E-B13D-57956488C5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761998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66682" y="761997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acintosh HD:Users:Natalie:Documents:GHIDOTTI COMMUNICATIONS:2010 Ghidotti Stationery:ghidotti_logo-01.eps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" y="94945"/>
            <a:ext cx="2054225" cy="69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6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359" y="1298448"/>
            <a:ext cx="8524753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359" y="4672584"/>
            <a:ext cx="8543041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4" y="920045"/>
            <a:ext cx="3772207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2822" y="868680"/>
            <a:ext cx="3800018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3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606" y="1029037"/>
            <a:ext cx="3884851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7607" y="2017325"/>
            <a:ext cx="3884851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29350" y="1023586"/>
            <a:ext cx="4063833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29353" y="1996924"/>
            <a:ext cx="40769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hidotti_logo-01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3757"/>
            <a:ext cx="2375555" cy="8008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36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2" y="1143000"/>
            <a:ext cx="2102177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676" y="868680"/>
            <a:ext cx="8694436" cy="5120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402" y="3494176"/>
            <a:ext cx="2102177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43000"/>
            <a:ext cx="2205872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0652" y="767419"/>
            <a:ext cx="9065222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89" y="3520440"/>
            <a:ext cx="2205872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6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375554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37"/>
            <a:ext cx="2375555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8473" y="864108"/>
            <a:ext cx="855599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hidotti_logo-01.pdf"/>
          <p:cNvPicPr>
            <a:picLocks noChangeAspect="1"/>
          </p:cNvPicPr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1" y="0"/>
            <a:ext cx="2375555" cy="8008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93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762" y="1309334"/>
            <a:ext cx="8123137" cy="3255264"/>
          </a:xfrm>
        </p:spPr>
        <p:txBody>
          <a:bodyPr>
            <a:normAutofit/>
          </a:bodyPr>
          <a:lstStyle/>
          <a:p>
            <a:r>
              <a:rPr lang="en-US" sz="7200" dirty="0"/>
              <a:t>Think Like a Reporter</a:t>
            </a:r>
            <a:br>
              <a:rPr lang="en-US" sz="7200" dirty="0"/>
            </a:br>
            <a:r>
              <a:rPr lang="en-US" sz="3200" dirty="0"/>
              <a:t>Effective communication with media</a:t>
            </a:r>
            <a:br>
              <a:rPr lang="en-US" sz="3200" dirty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763" y="4683309"/>
            <a:ext cx="7315200" cy="914400"/>
          </a:xfrm>
        </p:spPr>
        <p:txBody>
          <a:bodyPr/>
          <a:lstStyle/>
          <a:p>
            <a:r>
              <a:rPr lang="en-US" dirty="0"/>
              <a:t>Aaron Sadler, media relations specialist</a:t>
            </a:r>
          </a:p>
        </p:txBody>
      </p:sp>
    </p:spTree>
    <p:extLst>
      <p:ext uri="{BB962C8B-B14F-4D97-AF65-F5344CB8AC3E}">
        <p14:creationId xmlns:p14="http://schemas.microsoft.com/office/powerpoint/2010/main" val="116688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 </a:t>
            </a:r>
            <a:br>
              <a:rPr lang="en-US" sz="3200" b="1" i="1" dirty="0"/>
            </a:br>
            <a:r>
              <a:rPr lang="en-US" sz="3200" b="1" dirty="0"/>
              <a:t>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Typical newspaper reporter daily schedule: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4000" dirty="0"/>
              <a:t>8:30: Calls to sources</a:t>
            </a:r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4000" dirty="0"/>
              <a:t>9:00: Meeting with editors</a:t>
            </a:r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4000" dirty="0"/>
              <a:t>9:30: Appointments/Interviews</a:t>
            </a:r>
          </a:p>
          <a:p>
            <a:pPr marL="0" indent="0">
              <a:buNone/>
            </a:pPr>
            <a:r>
              <a:rPr lang="en-US" sz="4000" dirty="0"/>
              <a:t>	10:00: Begin draft of day’s 1</a:t>
            </a:r>
            <a:r>
              <a:rPr lang="en-US" sz="4000" baseline="30000" dirty="0"/>
              <a:t>st</a:t>
            </a:r>
            <a:r>
              <a:rPr lang="en-US" sz="4000" dirty="0"/>
              <a:t> story; publish to internet/social media</a:t>
            </a:r>
          </a:p>
          <a:p>
            <a:pPr marL="0" indent="0">
              <a:buNone/>
            </a:pPr>
            <a:r>
              <a:rPr lang="en-US" sz="4000" dirty="0"/>
              <a:t>	11:30: Luncheon/Interviews for 2</a:t>
            </a:r>
            <a:r>
              <a:rPr lang="en-US" sz="4000" baseline="30000" dirty="0"/>
              <a:t>nd</a:t>
            </a:r>
            <a:r>
              <a:rPr lang="en-US" sz="4000" dirty="0"/>
              <a:t> story</a:t>
            </a:r>
          </a:p>
          <a:p>
            <a:pPr marL="0" indent="0">
              <a:buNone/>
            </a:pPr>
            <a:r>
              <a:rPr lang="en-US" sz="4000" dirty="0"/>
              <a:t>	1:00: Finish first story; start second; publish to internet/social media</a:t>
            </a:r>
          </a:p>
          <a:p>
            <a:pPr marL="0" indent="0">
              <a:buNone/>
            </a:pPr>
            <a:r>
              <a:rPr lang="en-US" sz="4000" dirty="0"/>
              <a:t>	3:00: Meeting with editors</a:t>
            </a:r>
          </a:p>
          <a:p>
            <a:pPr marL="0" indent="0">
              <a:buNone/>
            </a:pPr>
            <a:r>
              <a:rPr lang="en-US" sz="4000" dirty="0"/>
              <a:t>	3:30: DEADLINE for final first article</a:t>
            </a:r>
          </a:p>
          <a:p>
            <a:pPr marL="0" indent="0">
              <a:buNone/>
            </a:pPr>
            <a:r>
              <a:rPr lang="en-US" sz="4000" dirty="0"/>
              <a:t>	5</a:t>
            </a:r>
            <a:r>
              <a:rPr lang="en-US" sz="4000" dirty="0">
                <a:sym typeface="Wingdings" panose="05000000000000000000" pitchFamily="2" charset="2"/>
              </a:rPr>
              <a:t>:00: DEADLINE for final second article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6:00: Blog about your day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6:30: Work on in-depth weekend article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5485-A6EE-4D53-AF79-10D434C5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871D-E7D6-4832-B608-00C23C9D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Bad News First:</a:t>
            </a:r>
          </a:p>
          <a:p>
            <a:pPr marL="0" indent="0">
              <a:buNone/>
            </a:pPr>
            <a:r>
              <a:rPr lang="en-US" dirty="0"/>
              <a:t>As demands on reporters increase, so does the difficulty </a:t>
            </a:r>
            <a:r>
              <a:rPr lang="en-US" i="1" dirty="0"/>
              <a:t>and obligation</a:t>
            </a:r>
            <a:r>
              <a:rPr lang="en-US" dirty="0"/>
              <a:t> to communicate effectively with 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FF156-403F-481F-97E2-045831F1D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76561"/>
            <a:ext cx="3033712" cy="25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5485-A6EE-4D53-AF79-10D434C5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871D-E7D6-4832-B608-00C23C9D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Good News:</a:t>
            </a:r>
          </a:p>
          <a:p>
            <a:pPr marL="0" indent="0">
              <a:buNone/>
            </a:pPr>
            <a:r>
              <a:rPr lang="en-US" dirty="0"/>
              <a:t>The media and the public need concise, effective messages from thought leaders.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FF156-403F-481F-97E2-045831F1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86" y="3476561"/>
            <a:ext cx="3031740" cy="25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5485-A6EE-4D53-AF79-10D434C5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871D-E7D6-4832-B608-00C23C9D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Good News:</a:t>
            </a:r>
          </a:p>
          <a:p>
            <a:pPr marL="0" indent="0">
              <a:buNone/>
            </a:pPr>
            <a:r>
              <a:rPr lang="en-US" dirty="0"/>
              <a:t>Get unfiltered messages to the masses when you </a:t>
            </a:r>
            <a:r>
              <a:rPr lang="en-US" b="1" dirty="0"/>
              <a:t>think like a reporter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FF156-403F-481F-97E2-045831F1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86" y="3476561"/>
            <a:ext cx="3031740" cy="25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Reporter Truths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job is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want to get it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need your help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4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Reporter Fake News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They’re out to get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They’re just trying to sell papers/drive ratings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Their world view = your world view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44D82-ECAC-4951-A69D-1097AD91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022" y="4115295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Three-step Game Plan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Anticipate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Evaluate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Execute</a:t>
            </a:r>
          </a:p>
        </p:txBody>
      </p:sp>
    </p:spTree>
    <p:extLst>
      <p:ext uri="{BB962C8B-B14F-4D97-AF65-F5344CB8AC3E}">
        <p14:creationId xmlns:p14="http://schemas.microsoft.com/office/powerpoint/2010/main" val="387707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Take nothing for granted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County judges don’t wear robes</a:t>
            </a:r>
          </a:p>
          <a:p>
            <a:r>
              <a:rPr lang="en-US" dirty="0"/>
              <a:t>Ad Valorem is not the latest Dan Brown novel</a:t>
            </a:r>
          </a:p>
          <a:p>
            <a:r>
              <a:rPr lang="en-US" dirty="0"/>
              <a:t>Records aren’t just vinyl</a:t>
            </a:r>
          </a:p>
        </p:txBody>
      </p:sp>
    </p:spTree>
    <p:extLst>
      <p:ext uri="{BB962C8B-B14F-4D97-AF65-F5344CB8AC3E}">
        <p14:creationId xmlns:p14="http://schemas.microsoft.com/office/powerpoint/2010/main" val="383353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Prepare for anything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aren’t the only person a reporter talks to</a:t>
            </a:r>
          </a:p>
          <a:p>
            <a:r>
              <a:rPr lang="en-US" dirty="0"/>
              <a:t>Do you have a communications plan?</a:t>
            </a:r>
          </a:p>
          <a:p>
            <a:r>
              <a:rPr lang="en-US" dirty="0"/>
              <a:t>What about your elevator pitch?</a:t>
            </a:r>
          </a:p>
        </p:txBody>
      </p:sp>
    </p:spTree>
    <p:extLst>
      <p:ext uri="{BB962C8B-B14F-4D97-AF65-F5344CB8AC3E}">
        <p14:creationId xmlns:p14="http://schemas.microsoft.com/office/powerpoint/2010/main" val="314759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Research your reporter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Read/watch previous coverage</a:t>
            </a:r>
          </a:p>
          <a:p>
            <a:r>
              <a:rPr lang="en-US" dirty="0"/>
              <a:t>Follow social media </a:t>
            </a:r>
          </a:p>
          <a:p>
            <a:r>
              <a:rPr lang="en-US" dirty="0"/>
              <a:t>Find common connections</a:t>
            </a:r>
          </a:p>
        </p:txBody>
      </p:sp>
    </p:spTree>
    <p:extLst>
      <p:ext uri="{BB962C8B-B14F-4D97-AF65-F5344CB8AC3E}">
        <p14:creationId xmlns:p14="http://schemas.microsoft.com/office/powerpoint/2010/main" val="394216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359" y="3889094"/>
            <a:ext cx="8543041" cy="16978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Former political reporter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25-year communications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Stints at four AG’s offices (AR, PA, LA, 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9D6A1-CA4C-4FFA-8F5F-AF64471C3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44" y="1005840"/>
            <a:ext cx="2733168" cy="204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C59A3-6A14-4B43-B6AA-E10E4F178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02" y="1005840"/>
            <a:ext cx="2733168" cy="204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DCB01-C251-4980-AE9B-BD3370610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02" y="3537108"/>
            <a:ext cx="2821365" cy="204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C789D-3AD9-4742-AD22-420E64653E91}"/>
              </a:ext>
            </a:extLst>
          </p:cNvPr>
          <p:cNvSpPr txBox="1"/>
          <p:nvPr/>
        </p:nvSpPr>
        <p:spPr>
          <a:xfrm>
            <a:off x="636608" y="2743199"/>
            <a:ext cx="12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58784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Research your topic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supporting documents</a:t>
            </a:r>
          </a:p>
          <a:p>
            <a:r>
              <a:rPr lang="en-US" dirty="0"/>
              <a:t>Find supporting sources</a:t>
            </a:r>
          </a:p>
          <a:p>
            <a:r>
              <a:rPr lang="en-US" dirty="0"/>
              <a:t>FOIA is your friend</a:t>
            </a:r>
          </a:p>
        </p:txBody>
      </p:sp>
    </p:spTree>
    <p:extLst>
      <p:ext uri="{BB962C8B-B14F-4D97-AF65-F5344CB8AC3E}">
        <p14:creationId xmlns:p14="http://schemas.microsoft.com/office/powerpoint/2010/main" val="377016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Research your format/setting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are you most comfortable?</a:t>
            </a:r>
          </a:p>
          <a:p>
            <a:r>
              <a:rPr lang="en-US" dirty="0"/>
              <a:t>Phone or in person?</a:t>
            </a:r>
          </a:p>
          <a:p>
            <a:r>
              <a:rPr lang="en-US" dirty="0"/>
              <a:t>Interview or news conference or statement?</a:t>
            </a:r>
          </a:p>
        </p:txBody>
      </p:sp>
    </p:spTree>
    <p:extLst>
      <p:ext uri="{BB962C8B-B14F-4D97-AF65-F5344CB8AC3E}">
        <p14:creationId xmlns:p14="http://schemas.microsoft.com/office/powerpoint/2010/main" val="428326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Some general strategies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dirty="0"/>
              <a:t>Avoid jargon</a:t>
            </a:r>
          </a:p>
          <a:p>
            <a:r>
              <a:rPr lang="en-US" dirty="0"/>
              <a:t>Silence is sometimes golden</a:t>
            </a:r>
          </a:p>
          <a:p>
            <a:r>
              <a:rPr lang="en-US" dirty="0"/>
              <a:t>Speak to your audience</a:t>
            </a:r>
          </a:p>
          <a:p>
            <a:r>
              <a:rPr lang="en-US" dirty="0"/>
              <a:t>Repeat, repeat, repeat</a:t>
            </a:r>
          </a:p>
          <a:p>
            <a:r>
              <a:rPr lang="en-US" dirty="0"/>
              <a:t>Speak in sound bites</a:t>
            </a:r>
          </a:p>
          <a:p>
            <a:r>
              <a:rPr lang="en-US" dirty="0"/>
              <a:t>First things first, best things last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1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B1DD0-2E84-4380-9F5F-9B3E4BA7F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8899" y="1281157"/>
            <a:ext cx="9053026" cy="4535657"/>
          </a:xfrm>
        </p:spPr>
      </p:pic>
    </p:spTree>
    <p:extLst>
      <p:ext uri="{BB962C8B-B14F-4D97-AF65-F5344CB8AC3E}">
        <p14:creationId xmlns:p14="http://schemas.microsoft.com/office/powerpoint/2010/main" val="219225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Messaging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Stick to just a few key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 those messages with supporting information and anecdotes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colleagues/staff as sounding board for talking points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8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“Bridge” those troubled waters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A case study: Broadway v. </a:t>
            </a:r>
            <a:r>
              <a:rPr lang="en-US" dirty="0" err="1"/>
              <a:t>Darr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2B597-9D0D-476E-AD15-33772F32F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88" y="3670013"/>
            <a:ext cx="1838325" cy="2486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2860C-F9A8-4C6F-BE27-2E25553DC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054" y="3670013"/>
            <a:ext cx="1837944" cy="25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9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/>
              <a:t>Bridging and Transitions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“We find the more important issue is…”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“I think it would be more accurate (or correct) to say…”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“Here’s the real problem…”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“What I’ve said comes down to this…”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“Let me emphasize again…”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“What matters most in this situation is…”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 seen on TV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Use memorable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Body language speaks volumes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Look at the interviewer, not the camera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Wear neutral colors (no crazy patterns)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Take advantage of set-up time</a:t>
            </a:r>
          </a:p>
        </p:txBody>
      </p:sp>
    </p:spTree>
    <p:extLst>
      <p:ext uri="{BB962C8B-B14F-4D97-AF65-F5344CB8AC3E}">
        <p14:creationId xmlns:p14="http://schemas.microsoft.com/office/powerpoint/2010/main" val="384324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And heard on the radio</a:t>
            </a:r>
          </a:p>
          <a:p>
            <a:pPr marL="0" indent="0">
              <a:buNone/>
            </a:pPr>
            <a:endParaRPr lang="en-US" sz="3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Stick to landlines when calling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Avoid distractions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Keep your notes handy</a:t>
            </a:r>
          </a:p>
        </p:txBody>
      </p:sp>
    </p:spTree>
    <p:extLst>
      <p:ext uri="{BB962C8B-B14F-4D97-AF65-F5344CB8AC3E}">
        <p14:creationId xmlns:p14="http://schemas.microsoft.com/office/powerpoint/2010/main" val="1429689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73" y="864108"/>
            <a:ext cx="855599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Misc. Tips</a:t>
            </a:r>
          </a:p>
          <a:p>
            <a:pPr marL="0" indent="0">
              <a:buNone/>
            </a:pPr>
            <a:endParaRPr lang="en-US" sz="3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Practice, practice,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Consider blogger lunches, reporter roundtables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Be friendly, not friends</a:t>
            </a:r>
          </a:p>
        </p:txBody>
      </p:sp>
    </p:spTree>
    <p:extLst>
      <p:ext uri="{BB962C8B-B14F-4D97-AF65-F5344CB8AC3E}">
        <p14:creationId xmlns:p14="http://schemas.microsoft.com/office/powerpoint/2010/main" val="46013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0113CA-6914-4C9D-90DF-93751052D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2" y="965352"/>
            <a:ext cx="3618246" cy="4918152"/>
          </a:xfrm>
        </p:spPr>
      </p:pic>
    </p:spTree>
    <p:extLst>
      <p:ext uri="{BB962C8B-B14F-4D97-AF65-F5344CB8AC3E}">
        <p14:creationId xmlns:p14="http://schemas.microsoft.com/office/powerpoint/2010/main" val="101557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9C1D-F749-4C1A-90F1-FF602B1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br>
              <a:rPr lang="en-US" dirty="0"/>
            </a:br>
            <a:r>
              <a:rPr lang="en-US" dirty="0"/>
              <a:t>Like a</a:t>
            </a:r>
            <a:br>
              <a:rPr lang="en-US" dirty="0"/>
            </a:br>
            <a:r>
              <a:rPr lang="en-US" dirty="0"/>
              <a:t>Reporter: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37-5DA5-4ECE-9353-FF2DE0915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773" y="1123837"/>
            <a:ext cx="8555995" cy="5120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Anticipate a reporter’s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Evaluate your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Execute a successful strategy when you</a:t>
            </a:r>
          </a:p>
          <a:p>
            <a:pPr marL="0" indent="0">
              <a:buNone/>
            </a:pPr>
            <a:r>
              <a:rPr lang="en-US" sz="3800" b="1" dirty="0"/>
              <a:t>Think Like a Reporter</a:t>
            </a:r>
          </a:p>
        </p:txBody>
      </p:sp>
    </p:spTree>
    <p:extLst>
      <p:ext uri="{BB962C8B-B14F-4D97-AF65-F5344CB8AC3E}">
        <p14:creationId xmlns:p14="http://schemas.microsoft.com/office/powerpoint/2010/main" val="309965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you!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Aaron Sadler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aaron@ghidotticommunications.com</a:t>
            </a:r>
            <a:br>
              <a:rPr lang="en-US" sz="4000" dirty="0"/>
            </a:br>
            <a:r>
              <a:rPr lang="en-US" sz="4000" dirty="0"/>
              <a:t>202.230.8282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8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 </a:t>
            </a:r>
            <a:br>
              <a:rPr lang="en-US" sz="3200" b="1" dirty="0"/>
            </a:br>
            <a:r>
              <a:rPr lang="en-US" sz="3200" b="1" dirty="0"/>
              <a:t>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nosy?			lazy?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dishonest?		mean?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rude?			stupid?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difficult?			arrogant?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 </a:t>
            </a:r>
            <a:br>
              <a:rPr lang="en-US" sz="3200" b="1" i="1" dirty="0"/>
            </a:br>
            <a:r>
              <a:rPr lang="en-US" sz="3200" b="1" dirty="0"/>
              <a:t>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Lyndon Johnson:</a:t>
            </a:r>
          </a:p>
          <a:p>
            <a:pPr marL="0" indent="0">
              <a:buNone/>
            </a:pPr>
            <a:r>
              <a:rPr lang="en-US" sz="3600" dirty="0"/>
              <a:t>If one morning I walked on top of the water across the Potomac River, the headline that afternoon would read, </a:t>
            </a:r>
          </a:p>
          <a:p>
            <a:pPr marL="0" indent="0" algn="ctr">
              <a:buNone/>
            </a:pPr>
            <a:r>
              <a:rPr lang="en-US" sz="3600" dirty="0"/>
              <a:t>'President Can't Swim.’</a:t>
            </a:r>
            <a:r>
              <a:rPr lang="en-US" sz="3600" b="1" i="1" dirty="0"/>
              <a:t> </a:t>
            </a:r>
          </a:p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6FFFB-00F7-4524-8BE3-CDBA5D5F9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84" y="4062715"/>
            <a:ext cx="2779255" cy="17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 </a:t>
            </a:r>
            <a:br>
              <a:rPr lang="en-US" sz="3200" b="1" i="1" dirty="0"/>
            </a:br>
            <a:r>
              <a:rPr lang="en-US" sz="3200" b="1" dirty="0"/>
              <a:t>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Bobby Knight: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of us learn to write by the second grade, then most of us go on to other things.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6FFFB-00F7-4524-8BE3-CDBA5D5F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24217"/>
            <a:ext cx="2971800" cy="16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 </a:t>
            </a:r>
            <a:br>
              <a:rPr lang="en-US" sz="3200" b="1" i="1" dirty="0"/>
            </a:br>
            <a:r>
              <a:rPr lang="en-US" sz="3200" b="1" dirty="0"/>
              <a:t>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Gen. William Sherman:</a:t>
            </a:r>
          </a:p>
          <a:p>
            <a:pPr marL="0" indent="0">
              <a:buNone/>
            </a:pPr>
            <a:r>
              <a:rPr lang="en-US" sz="3600" dirty="0"/>
              <a:t>If I had my choice, I would kill every reporter in the world. But, I am sure we would be getting reports from Hell before breakfast.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6FFFB-00F7-4524-8BE3-CDBA5D5F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76" y="3810000"/>
            <a:ext cx="2437924" cy="18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 </a:t>
            </a:r>
            <a:br>
              <a:rPr lang="en-US" sz="3200" b="1" i="1" dirty="0"/>
            </a:br>
            <a:r>
              <a:rPr lang="en-US" sz="3200" b="1" dirty="0"/>
              <a:t>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overworked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overwhelmed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underpaid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underemployed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exhausted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stressed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/>
              <a:t>(“Journalist” was </a:t>
            </a:r>
            <a:r>
              <a:rPr lang="en-US" sz="2400" dirty="0" err="1"/>
              <a:t>CareerCast.com’s</a:t>
            </a:r>
            <a:r>
              <a:rPr lang="en-US" sz="2400" dirty="0"/>
              <a:t> worst job in America, 2013)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1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Think</a:t>
            </a:r>
            <a:br>
              <a:rPr lang="en-US" sz="3200" b="1" dirty="0"/>
            </a:br>
            <a:r>
              <a:rPr lang="en-US" sz="3200" b="1" dirty="0"/>
              <a:t> About</a:t>
            </a:r>
            <a:br>
              <a:rPr lang="en-US" sz="3200" b="1" i="1" dirty="0"/>
            </a:br>
            <a:r>
              <a:rPr lang="en-US" sz="3200" b="1" dirty="0"/>
              <a:t>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324" y="838200"/>
            <a:ext cx="9219176" cy="5194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Reporters say their job is the worst because of: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pay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fewer job openings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demands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uncertainty</a:t>
            </a:r>
          </a:p>
          <a:p>
            <a:pPr marL="0" indent="0" algn="r">
              <a:buNone/>
            </a:pPr>
            <a:r>
              <a:rPr lang="en-US" sz="2400" dirty="0"/>
              <a:t>(Source: Poynter.org)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2824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335B74"/>
      </a:dk2>
      <a:lt2>
        <a:srgbClr val="CDCDCD"/>
      </a:lt2>
      <a:accent1>
        <a:srgbClr val="3793A6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45536</TotalTime>
  <Words>806</Words>
  <Application>Microsoft Office PowerPoint</Application>
  <PresentationFormat>Widescreen</PresentationFormat>
  <Paragraphs>239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Wingdings 2</vt:lpstr>
      <vt:lpstr>Frame</vt:lpstr>
      <vt:lpstr>Think Like a Reporter Effective communication with media </vt:lpstr>
      <vt:lpstr>PowerPoint Presentation</vt:lpstr>
      <vt:lpstr>Not Me</vt:lpstr>
      <vt:lpstr>Think  About Reporters</vt:lpstr>
      <vt:lpstr>Think  About Reporters</vt:lpstr>
      <vt:lpstr>Think  About Reporters</vt:lpstr>
      <vt:lpstr>Think  About Reporters</vt:lpstr>
      <vt:lpstr>Think  About Reporters</vt:lpstr>
      <vt:lpstr>Think  About Reporters</vt:lpstr>
      <vt:lpstr>Think  About Reporters</vt:lpstr>
      <vt:lpstr>Good News and Bad News</vt:lpstr>
      <vt:lpstr>Good News and Bad News</vt:lpstr>
      <vt:lpstr>Good News and Bad News</vt:lpstr>
      <vt:lpstr>Think  Like a Reporter</vt:lpstr>
      <vt:lpstr>Think  Like a Reporter</vt:lpstr>
      <vt:lpstr>Think  Like a Reporter</vt:lpstr>
      <vt:lpstr>Think  Like a Reporter:  Anticipate</vt:lpstr>
      <vt:lpstr>Think  Like a Reporter:  Anticipate</vt:lpstr>
      <vt:lpstr>Think  Like a Reporter:  Evaluate</vt:lpstr>
      <vt:lpstr>Think  Like a Reporter:  Evaluate</vt:lpstr>
      <vt:lpstr>Think  Like a Reporter:  Evaluate</vt:lpstr>
      <vt:lpstr>Think  Like a Reporter:  Execute</vt:lpstr>
      <vt:lpstr>Think  Like a Reporter:  Execute</vt:lpstr>
      <vt:lpstr>Think  Like a Reporter:  Execute</vt:lpstr>
      <vt:lpstr>Think  Like a Reporter:  Execute</vt:lpstr>
      <vt:lpstr>Think  Like a Reporter:  Execute</vt:lpstr>
      <vt:lpstr>Think  Like a Reporter:  Execute</vt:lpstr>
      <vt:lpstr>Think  Like a Reporter:  Execute</vt:lpstr>
      <vt:lpstr>Think  Like a Reporter:  Execute</vt:lpstr>
      <vt:lpstr>Think  Like a Reporter:  Conclusion</vt:lpstr>
      <vt:lpstr>    Thank you!   Aaron Sadler aaron@ghidotticommunications.com 202.230.8282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Morris</dc:creator>
  <cp:lastModifiedBy>Aaron</cp:lastModifiedBy>
  <cp:revision>379</cp:revision>
  <cp:lastPrinted>2017-10-25T22:38:09Z</cp:lastPrinted>
  <dcterms:created xsi:type="dcterms:W3CDTF">2016-10-13T21:56:13Z</dcterms:created>
  <dcterms:modified xsi:type="dcterms:W3CDTF">2017-11-09T03:34:28Z</dcterms:modified>
</cp:coreProperties>
</file>