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0" r:id="rId5"/>
    <p:sldId id="269" r:id="rId6"/>
    <p:sldId id="270" r:id="rId7"/>
    <p:sldId id="271" r:id="rId8"/>
    <p:sldId id="282" r:id="rId9"/>
    <p:sldId id="264" r:id="rId10"/>
    <p:sldId id="258" r:id="rId11"/>
    <p:sldId id="273" r:id="rId12"/>
    <p:sldId id="272" r:id="rId13"/>
    <p:sldId id="276" r:id="rId14"/>
    <p:sldId id="277" r:id="rId15"/>
    <p:sldId id="283" r:id="rId16"/>
    <p:sldId id="263" r:id="rId17"/>
    <p:sldId id="278" r:id="rId18"/>
    <p:sldId id="261" r:id="rId19"/>
    <p:sldId id="262" r:id="rId20"/>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51" y="43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1216002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377821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A1E445-03E7-4F7F-851A-AA84355ECB40}"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61543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3101750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A1E445-03E7-4F7F-851A-AA84355ECB40}"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18415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4290518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2031810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4165204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2994433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160709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335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502074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768577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28021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1229109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7BAA8C-2022-4183-BF87-6B20D2CAFA95}" type="datetimeFigureOut">
              <a:rPr lang="en-US" smtClean="0"/>
              <a:t>7/17/2017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A1E445-03E7-4F7F-851A-AA84355ECB40}" type="slidenum">
              <a:rPr lang="en-US" smtClean="0"/>
              <a:t>‹#›</a:t>
            </a:fld>
            <a:endParaRPr lang="en-US" dirty="0"/>
          </a:p>
        </p:txBody>
      </p:sp>
    </p:spTree>
    <p:extLst>
      <p:ext uri="{BB962C8B-B14F-4D97-AF65-F5344CB8AC3E}">
        <p14:creationId xmlns:p14="http://schemas.microsoft.com/office/powerpoint/2010/main" val="1091916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7BAA8C-2022-4183-BF87-6B20D2CAFA95}" type="datetimeFigureOut">
              <a:rPr lang="en-US" smtClean="0"/>
              <a:t>7/17/2017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A1E445-03E7-4F7F-851A-AA84355ECB40}" type="slidenum">
              <a:rPr lang="en-US" smtClean="0"/>
              <a:t>‹#›</a:t>
            </a:fld>
            <a:endParaRPr lang="en-US" dirty="0"/>
          </a:p>
        </p:txBody>
      </p:sp>
    </p:spTree>
    <p:extLst>
      <p:ext uri="{BB962C8B-B14F-4D97-AF65-F5344CB8AC3E}">
        <p14:creationId xmlns:p14="http://schemas.microsoft.com/office/powerpoint/2010/main" val="3326899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UPDATING </a:t>
            </a:r>
            <a:br>
              <a:rPr lang="en-US" dirty="0" smtClean="0"/>
            </a:br>
            <a:r>
              <a:rPr lang="en-US" dirty="0" smtClean="0"/>
              <a:t>DRUG TESTING POLICIES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46961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Symptoms Causing a REASONABLE SUSPICION of being UNDER THE INFLUENCE as Defined by Act 593 of 2017</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Under the Influence means symptoms of the current use of marijuana that may negatively impact the performance of the job duties or tasks or constitute a threat to health or safety</a:t>
            </a:r>
            <a:r>
              <a:rPr lang="en-US" dirty="0"/>
              <a:t> </a:t>
            </a:r>
            <a:r>
              <a:rPr lang="en-US" dirty="0" smtClean="0"/>
              <a:t>and includes without limitation:</a:t>
            </a:r>
          </a:p>
          <a:p>
            <a:pPr marL="0" indent="0">
              <a:buNone/>
            </a:pPr>
            <a:r>
              <a:rPr lang="en-US" dirty="0"/>
              <a:t>	</a:t>
            </a:r>
            <a:r>
              <a:rPr lang="en-US" dirty="0" smtClean="0"/>
              <a:t>(i) symptoms of the applicant’s or employee’s speech, walking, standing, physical dexterity, 	agility, coordination, actions, movement, demeanor, appearance, clothing, odor, or other irrational 	or unusual behavior that are inconsistent with the usual conduct of the applicant or employee; </a:t>
            </a:r>
          </a:p>
          <a:p>
            <a:pPr marL="0" indent="0">
              <a:buNone/>
            </a:pPr>
            <a:r>
              <a:rPr lang="en-US" dirty="0" smtClean="0"/>
              <a:t>	(ii) negligence or carelessness in operating equipment, machinery or production or 	manufacturing processes; </a:t>
            </a:r>
          </a:p>
          <a:p>
            <a:pPr marL="0" indent="0">
              <a:buNone/>
            </a:pPr>
            <a:r>
              <a:rPr lang="en-US" dirty="0"/>
              <a:t>	</a:t>
            </a:r>
            <a:r>
              <a:rPr lang="en-US" dirty="0" smtClean="0"/>
              <a:t>(iii) disregard for safety; </a:t>
            </a:r>
          </a:p>
          <a:p>
            <a:pPr marL="0" indent="0">
              <a:buNone/>
            </a:pPr>
            <a:r>
              <a:rPr lang="en-US" dirty="0"/>
              <a:t>	</a:t>
            </a:r>
            <a:r>
              <a:rPr lang="en-US" dirty="0" smtClean="0"/>
              <a:t>(iv) involvement in an accident that results in:</a:t>
            </a:r>
          </a:p>
          <a:p>
            <a:pPr marL="0" indent="0">
              <a:buNone/>
            </a:pPr>
            <a:r>
              <a:rPr lang="en-US" dirty="0"/>
              <a:t>	</a:t>
            </a:r>
            <a:r>
              <a:rPr lang="en-US" dirty="0" smtClean="0"/>
              <a:t>	(a) damage to equipment, machinery, or property; </a:t>
            </a:r>
          </a:p>
          <a:p>
            <a:pPr marL="0" indent="0">
              <a:buNone/>
            </a:pPr>
            <a:r>
              <a:rPr lang="en-US" dirty="0"/>
              <a:t>	</a:t>
            </a:r>
            <a:r>
              <a:rPr lang="en-US" dirty="0" smtClean="0"/>
              <a:t>	(b) disruption of a production or manufacturing process; or </a:t>
            </a:r>
          </a:p>
          <a:p>
            <a:pPr marL="0" indent="0">
              <a:buNone/>
            </a:pPr>
            <a:r>
              <a:rPr lang="en-US" dirty="0"/>
              <a:t>		</a:t>
            </a:r>
            <a:r>
              <a:rPr lang="en-US" dirty="0" smtClean="0"/>
              <a:t>(c) an injury; or </a:t>
            </a:r>
          </a:p>
          <a:p>
            <a:pPr marL="0" indent="0">
              <a:buNone/>
            </a:pPr>
            <a:r>
              <a:rPr lang="en-US" dirty="0"/>
              <a:t>	</a:t>
            </a:r>
            <a:r>
              <a:rPr lang="en-US" dirty="0" smtClean="0"/>
              <a:t>(v) other symptoms causing a REASONABLE SUSPICION</a:t>
            </a:r>
            <a:r>
              <a:rPr lang="en-US" b="1" dirty="0" smtClean="0"/>
              <a:t> </a:t>
            </a:r>
            <a:r>
              <a:rPr lang="en-US" dirty="0" smtClean="0"/>
              <a:t>that the current use of marijuana may 	negatively impact the performance of the job duties or tasks or constitute a threat to health or 	safety.</a:t>
            </a:r>
            <a:endParaRPr lang="en-US" dirty="0"/>
          </a:p>
        </p:txBody>
      </p:sp>
    </p:spTree>
    <p:extLst>
      <p:ext uri="{BB962C8B-B14F-4D97-AF65-F5344CB8AC3E}">
        <p14:creationId xmlns:p14="http://schemas.microsoft.com/office/powerpoint/2010/main" val="3386582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Proof of Current Use of Marijuana Justifies </a:t>
            </a:r>
            <a:r>
              <a:rPr lang="en-US" smtClean="0"/>
              <a:t>the </a:t>
            </a:r>
            <a:r>
              <a:rPr lang="en-US" smtClean="0"/>
              <a:t>GOOD </a:t>
            </a:r>
            <a:r>
              <a:rPr lang="en-US" dirty="0" smtClean="0"/>
              <a:t>FAITH BELIEF of Employer Pursuant to Act 593 of 2017</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Good Faith means reasonable reliance on a fact without the intent to deceive or be deceived and without reckless or malicious disregard for the truth.</a:t>
            </a:r>
          </a:p>
          <a:p>
            <a:r>
              <a:rPr lang="en-US" dirty="0" smtClean="0"/>
              <a:t>May be based on the following:</a:t>
            </a:r>
          </a:p>
          <a:p>
            <a:pPr lvl="1"/>
            <a:r>
              <a:rPr lang="en-US" dirty="0" smtClean="0"/>
              <a:t>1. observed conduct, behavior, or appearance;</a:t>
            </a:r>
          </a:p>
          <a:p>
            <a:pPr lvl="1"/>
            <a:r>
              <a:rPr lang="en-US" dirty="0" smtClean="0"/>
              <a:t>2. information reported by a person believed to be reliable, including without limitation a report by a person who witnessed the use or possession of marijuana or paraphernalia by an applicant or employee in the workplace; </a:t>
            </a:r>
          </a:p>
          <a:p>
            <a:pPr lvl="1"/>
            <a:r>
              <a:rPr lang="en-US" dirty="0" smtClean="0"/>
              <a:t>3. written, electronic or verbal statements from the employee or other persons; </a:t>
            </a:r>
          </a:p>
          <a:p>
            <a:pPr lvl="1"/>
            <a:r>
              <a:rPr lang="en-US" dirty="0" smtClean="0"/>
              <a:t>4. lawful video surveillance; </a:t>
            </a:r>
          </a:p>
          <a:p>
            <a:pPr lvl="1"/>
            <a:r>
              <a:rPr lang="en-US" dirty="0" smtClean="0"/>
              <a:t>5. a record of government agencies, law enforcement agencies, or courts; </a:t>
            </a:r>
          </a:p>
          <a:p>
            <a:pPr lvl="1"/>
            <a:r>
              <a:rPr lang="en-US" dirty="0" smtClean="0"/>
              <a:t>6. a positive test result for marijuana; </a:t>
            </a:r>
          </a:p>
          <a:p>
            <a:pPr lvl="1"/>
            <a:r>
              <a:rPr lang="en-US" dirty="0" smtClean="0"/>
              <a:t>7. a warning label, usage standard, or other printed material that accompany instructions for usable marijuana; </a:t>
            </a:r>
          </a:p>
          <a:p>
            <a:pPr lvl="1"/>
            <a:r>
              <a:rPr lang="en-US" dirty="0" smtClean="0"/>
              <a:t>8. information from a physician, medical review officer, or a dispensary; </a:t>
            </a:r>
          </a:p>
          <a:p>
            <a:pPr lvl="1"/>
            <a:r>
              <a:rPr lang="en-US" dirty="0" smtClean="0"/>
              <a:t>9. information from reputable reference sources in print or on the internet; </a:t>
            </a:r>
          </a:p>
          <a:p>
            <a:pPr lvl="1"/>
            <a:r>
              <a:rPr lang="en-US" dirty="0" smtClean="0"/>
              <a:t>10. other information reasonably believed to be reliable or accurate. </a:t>
            </a:r>
          </a:p>
        </p:txBody>
      </p:sp>
    </p:spTree>
    <p:extLst>
      <p:ext uri="{BB962C8B-B14F-4D97-AF65-F5344CB8AC3E}">
        <p14:creationId xmlns:p14="http://schemas.microsoft.com/office/powerpoint/2010/main" val="2626372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 That Will Not Constitute a Cause of Action</a:t>
            </a:r>
            <a:endParaRPr lang="en-US" dirty="0"/>
          </a:p>
        </p:txBody>
      </p:sp>
      <p:sp>
        <p:nvSpPr>
          <p:cNvPr id="3" name="Content Placeholder 2"/>
          <p:cNvSpPr>
            <a:spLocks noGrp="1"/>
          </p:cNvSpPr>
          <p:nvPr>
            <p:ph idx="1"/>
          </p:nvPr>
        </p:nvSpPr>
        <p:spPr/>
        <p:txBody>
          <a:bodyPr/>
          <a:lstStyle/>
          <a:p>
            <a:r>
              <a:rPr lang="en-US" dirty="0" smtClean="0"/>
              <a:t>A cause of action may not be established against an employer for:</a:t>
            </a:r>
          </a:p>
          <a:p>
            <a:pPr lvl="1"/>
            <a:r>
              <a:rPr lang="en-US" dirty="0" smtClean="0"/>
              <a:t>Establishing a substance abuse or drug free workplace policy</a:t>
            </a:r>
          </a:p>
          <a:p>
            <a:pPr lvl="1"/>
            <a:r>
              <a:rPr lang="en-US" dirty="0" smtClean="0"/>
              <a:t>Acting on the employer’s </a:t>
            </a:r>
            <a:r>
              <a:rPr lang="en-US" b="1" dirty="0" smtClean="0"/>
              <a:t>good faith belief </a:t>
            </a:r>
            <a:r>
              <a:rPr lang="en-US" dirty="0" smtClean="0"/>
              <a:t>that a qualifying patient either possessed, used, or was </a:t>
            </a:r>
            <a:r>
              <a:rPr lang="en-US" b="1" dirty="0" smtClean="0"/>
              <a:t>under the influence </a:t>
            </a:r>
            <a:r>
              <a:rPr lang="en-US" dirty="0" smtClean="0"/>
              <a:t>of marijuana while on the premises of the employer or during working hours, as long as a positive test result for marijuana was not the sole basis for the good faith belief</a:t>
            </a:r>
          </a:p>
          <a:p>
            <a:pPr lvl="1"/>
            <a:r>
              <a:rPr lang="en-US" dirty="0" smtClean="0"/>
              <a:t>Excluding a qualifying patient from being employed in or performing a safety sensitive position based on the good faith belief that the qualifying patient was engaged in the current use of marijuana. </a:t>
            </a:r>
            <a:endParaRPr lang="en-US" dirty="0"/>
          </a:p>
        </p:txBody>
      </p:sp>
    </p:spTree>
    <p:extLst>
      <p:ext uri="{BB962C8B-B14F-4D97-AF65-F5344CB8AC3E}">
        <p14:creationId xmlns:p14="http://schemas.microsoft.com/office/powerpoint/2010/main" val="4095731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Document Reasonable Suspicion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Receiving Complaints- Often concerns come from co-workers. Do not want to send an employee for testing based on hearsay or gossip, but a supervisor should document the complaint/concern. Ask what was observed, when it was observed, and if others witnessed it and document it.</a:t>
            </a:r>
          </a:p>
          <a:p>
            <a:r>
              <a:rPr lang="en-US" dirty="0" smtClean="0"/>
              <a:t>2. Observation by Supervisor- Immediately upon notice, a supervisor should go to the employee’s work area for first hand observation.  May be able to observe from afar, but will meet to talk to employee directly to observe smell of alcohol, eye dilation, slurred speech and/or other behaviors.</a:t>
            </a:r>
          </a:p>
          <a:p>
            <a:r>
              <a:rPr lang="en-US" dirty="0" smtClean="0"/>
              <a:t>3. Remove Employee from Safety Sensitive Duties and/or Areas- If employee works in a safety sensitive area and/or job, or causing others a safety concern, remove employee from area to an office or conference room.</a:t>
            </a:r>
          </a:p>
          <a:p>
            <a:r>
              <a:rPr lang="en-US" dirty="0" smtClean="0"/>
              <a:t>4.  Observation by Another Supervisor- Seek a second trained supervisor to confirm initial suspicions. The second supervisor should perform his/her own firsthand observation.</a:t>
            </a:r>
          </a:p>
          <a:p>
            <a:r>
              <a:rPr lang="en-US" dirty="0" smtClean="0"/>
              <a:t>5. Both observers should clearly document their observations.</a:t>
            </a:r>
            <a:endParaRPr lang="en-US" dirty="0"/>
          </a:p>
        </p:txBody>
      </p:sp>
    </p:spTree>
    <p:extLst>
      <p:ext uri="{BB962C8B-B14F-4D97-AF65-F5344CB8AC3E}">
        <p14:creationId xmlns:p14="http://schemas.microsoft.com/office/powerpoint/2010/main" val="1938915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4" y="609601"/>
            <a:ext cx="8596668" cy="5431762"/>
          </a:xfrm>
        </p:spPr>
        <p:txBody>
          <a:bodyPr>
            <a:normAutofit lnSpcReduction="10000"/>
          </a:bodyPr>
          <a:lstStyle/>
          <a:p>
            <a:r>
              <a:rPr lang="en-US" dirty="0" smtClean="0"/>
              <a:t>6. Assess the Situation- Consult with HR and assess what is known.  If both observers witnessed behaviors that create suspicion, move on to next step.  If there isn’t agreement, may need to bring in a third trained observer.</a:t>
            </a:r>
          </a:p>
          <a:p>
            <a:r>
              <a:rPr lang="en-US" dirty="0" smtClean="0"/>
              <a:t>7. Meet with the Employee- Supervisor or HR should meet with employee with a witness.  Clearly explain what had been observed and documented.  Explain that the employee will be sent for a drug and alcohol test in order to rule out the possibility that the employee is in violation of the County’s personnel policy.  This will indicate that this is a procedural requirement and if the employee is not under the influence of drugs or alcohol, the test will prove this.</a:t>
            </a:r>
          </a:p>
          <a:p>
            <a:r>
              <a:rPr lang="en-US" dirty="0" smtClean="0"/>
              <a:t>8. Arrange Transportation- The employee should be driven to the testing facility and home afterward.</a:t>
            </a:r>
          </a:p>
          <a:p>
            <a:r>
              <a:rPr lang="en-US" dirty="0" smtClean="0"/>
              <a:t>9. Send for Testing- Notify the testing facility the employee is on the way for reasonable suspicion testing.</a:t>
            </a:r>
          </a:p>
          <a:p>
            <a:r>
              <a:rPr lang="en-US" dirty="0" smtClean="0"/>
              <a:t>10. Wait for Results- The policy should address what the employee should do in the interim and whether or not the time will be paid leave.  In most cases, the employer does not want the employee to return to work.  </a:t>
            </a:r>
          </a:p>
          <a:p>
            <a:r>
              <a:rPr lang="en-US" dirty="0" smtClean="0"/>
              <a:t>11. Refused testing- The policy should indicate that refusing to take a test will result in a positive drug result and result in immediate termination.</a:t>
            </a:r>
          </a:p>
          <a:p>
            <a:endParaRPr lang="en-US" dirty="0" smtClean="0"/>
          </a:p>
          <a:p>
            <a:endParaRPr lang="en-US" dirty="0" smtClean="0"/>
          </a:p>
          <a:p>
            <a:endParaRPr lang="en-US" dirty="0"/>
          </a:p>
        </p:txBody>
      </p:sp>
    </p:spTree>
    <p:extLst>
      <p:ext uri="{BB962C8B-B14F-4D97-AF65-F5344CB8AC3E}">
        <p14:creationId xmlns:p14="http://schemas.microsoft.com/office/powerpoint/2010/main" val="979999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Suspicion Testing Form</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80745" y="514350"/>
            <a:ext cx="4273598" cy="5527675"/>
          </a:xfrm>
        </p:spPr>
      </p:pic>
      <p:sp>
        <p:nvSpPr>
          <p:cNvPr id="4" name="Text Placeholder 3"/>
          <p:cNvSpPr>
            <a:spLocks noGrp="1"/>
          </p:cNvSpPr>
          <p:nvPr>
            <p:ph type="body" sz="half" idx="2"/>
          </p:nvPr>
        </p:nvSpPr>
        <p:spPr/>
        <p:txBody>
          <a:bodyPr>
            <a:normAutofit fontScale="85000" lnSpcReduction="20000"/>
          </a:bodyPr>
          <a:lstStyle/>
          <a:p>
            <a:r>
              <a:rPr lang="en-US" dirty="0" smtClean="0"/>
              <a:t>Employee information</a:t>
            </a:r>
          </a:p>
          <a:p>
            <a:r>
              <a:rPr lang="en-US" dirty="0" smtClean="0"/>
              <a:t>Time of observation</a:t>
            </a:r>
          </a:p>
          <a:p>
            <a:r>
              <a:rPr lang="en-US" dirty="0" smtClean="0"/>
              <a:t>Location</a:t>
            </a:r>
          </a:p>
          <a:p>
            <a:r>
              <a:rPr lang="en-US" dirty="0" smtClean="0"/>
              <a:t>Checklist for Observations</a:t>
            </a:r>
          </a:p>
          <a:p>
            <a:r>
              <a:rPr lang="en-US" dirty="0" smtClean="0"/>
              <a:t>Supervisor &amp; Witness signature</a:t>
            </a:r>
          </a:p>
          <a:p>
            <a:r>
              <a:rPr lang="en-US" dirty="0"/>
              <a:t>	</a:t>
            </a:r>
            <a:r>
              <a:rPr lang="en-US" dirty="0" smtClean="0"/>
              <a:t>To the best of my knowledge and belief, this 	report represents the physical, behavioral, 	speech, or performance indicators of the 	above-named employee, observed by me and 	upon which I base my decision to require said 	employee to submit to a reasonable suspicion 	drug test.</a:t>
            </a:r>
          </a:p>
          <a:p>
            <a:endParaRPr lang="en-US" dirty="0"/>
          </a:p>
        </p:txBody>
      </p:sp>
    </p:spTree>
    <p:extLst>
      <p:ext uri="{BB962C8B-B14F-4D97-AF65-F5344CB8AC3E}">
        <p14:creationId xmlns:p14="http://schemas.microsoft.com/office/powerpoint/2010/main" val="1553491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TEST RESULTS, NOW WHAT?</a:t>
            </a:r>
            <a:endParaRPr lang="en-US" dirty="0"/>
          </a:p>
        </p:txBody>
      </p:sp>
      <p:sp>
        <p:nvSpPr>
          <p:cNvPr id="3" name="Content Placeholder 2"/>
          <p:cNvSpPr>
            <a:spLocks noGrp="1"/>
          </p:cNvSpPr>
          <p:nvPr>
            <p:ph idx="1"/>
          </p:nvPr>
        </p:nvSpPr>
        <p:spPr/>
        <p:txBody>
          <a:bodyPr/>
          <a:lstStyle/>
          <a:p>
            <a:r>
              <a:rPr lang="en-US" dirty="0" smtClean="0"/>
              <a:t>If an employee tests positive for marijuana, the MRO will report the result as positive.</a:t>
            </a:r>
          </a:p>
          <a:p>
            <a:r>
              <a:rPr lang="en-US" dirty="0" smtClean="0"/>
              <a:t>The MRO will inform the employer that the employee claims to be holder of a medical marijuana identification card.</a:t>
            </a:r>
          </a:p>
          <a:p>
            <a:r>
              <a:rPr lang="en-US" dirty="0" smtClean="0"/>
              <a:t>It will be up to the employer to verify the employee’s cardholder status.</a:t>
            </a:r>
          </a:p>
          <a:p>
            <a:pPr lvl="1"/>
            <a:r>
              <a:rPr lang="en-US" dirty="0" smtClean="0"/>
              <a:t>View the card</a:t>
            </a:r>
          </a:p>
          <a:p>
            <a:pPr lvl="1"/>
            <a:r>
              <a:rPr lang="en-US" dirty="0" smtClean="0"/>
              <a:t>Do not ask the reason for being a cardholder</a:t>
            </a:r>
          </a:p>
          <a:p>
            <a:r>
              <a:rPr lang="en-US" dirty="0" smtClean="0"/>
              <a:t>However, depending upon how the employer policy is written, it may be irrelevant.</a:t>
            </a:r>
          </a:p>
          <a:p>
            <a:r>
              <a:rPr lang="en-US" dirty="0"/>
              <a:t>If the employee is in a safety sensitive position, termination or disciplinary action consistent with the employer policy may be appropriate.</a:t>
            </a:r>
          </a:p>
          <a:p>
            <a:endParaRPr lang="en-US" dirty="0" smtClean="0"/>
          </a:p>
          <a:p>
            <a:endParaRPr lang="en-US" dirty="0"/>
          </a:p>
        </p:txBody>
      </p:sp>
    </p:spTree>
    <p:extLst>
      <p:ext uri="{BB962C8B-B14F-4D97-AF65-F5344CB8AC3E}">
        <p14:creationId xmlns:p14="http://schemas.microsoft.com/office/powerpoint/2010/main" val="441996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4" y="609601"/>
            <a:ext cx="8596668" cy="5431762"/>
          </a:xfrm>
        </p:spPr>
        <p:txBody>
          <a:bodyPr>
            <a:normAutofit/>
          </a:bodyPr>
          <a:lstStyle/>
          <a:p>
            <a:r>
              <a:rPr lang="en-US" dirty="0" smtClean="0"/>
              <a:t>Pre-employment test- A positive drug test </a:t>
            </a:r>
            <a:r>
              <a:rPr lang="en-US" b="1" dirty="0" smtClean="0"/>
              <a:t>CANNOT</a:t>
            </a:r>
            <a:r>
              <a:rPr lang="en-US" dirty="0" smtClean="0"/>
              <a:t> be the sole basis for denying employment EXCEPT when the employer is bound by federal drug testing requirements, the job is classified as safety sensitive, or if the employee is not a qualifying patient.</a:t>
            </a:r>
          </a:p>
          <a:p>
            <a:r>
              <a:rPr lang="en-US" dirty="0" smtClean="0"/>
              <a:t>Reasonable Suspicion Test- A positive drug test </a:t>
            </a:r>
            <a:r>
              <a:rPr lang="en-US" b="1" dirty="0" smtClean="0"/>
              <a:t>CAN</a:t>
            </a:r>
            <a:r>
              <a:rPr lang="en-US" dirty="0" smtClean="0"/>
              <a:t> support a good faith belief that the employee is under the influence, resulting in an employment action consistent with the personnel policy.</a:t>
            </a:r>
          </a:p>
          <a:p>
            <a:r>
              <a:rPr lang="en-US" dirty="0" smtClean="0"/>
              <a:t>Post-Accident Test- A positive drug test </a:t>
            </a:r>
            <a:r>
              <a:rPr lang="en-US" b="1" dirty="0" smtClean="0"/>
              <a:t>CAN</a:t>
            </a:r>
            <a:r>
              <a:rPr lang="en-US" dirty="0" smtClean="0"/>
              <a:t>, along with an accident that caused an injury or damage, support a good faith belief that the employee is under the influence, resulting in an employment action consistent with the personnel policy.</a:t>
            </a:r>
          </a:p>
          <a:p>
            <a:r>
              <a:rPr lang="en-US" dirty="0" smtClean="0"/>
              <a:t>Random Test- A positive drug test </a:t>
            </a:r>
            <a:r>
              <a:rPr lang="en-US" b="1" dirty="0" smtClean="0"/>
              <a:t>CANNOT</a:t>
            </a:r>
            <a:r>
              <a:rPr lang="en-US" dirty="0" smtClean="0"/>
              <a:t> be the sole basis for an employment action EXCEPT </a:t>
            </a:r>
            <a:r>
              <a:rPr lang="en-US" dirty="0"/>
              <a:t>when the employer is bound by federal drug testing requirements, </a:t>
            </a:r>
            <a:r>
              <a:rPr lang="en-US" dirty="0" smtClean="0"/>
              <a:t>the </a:t>
            </a:r>
            <a:r>
              <a:rPr lang="en-US" dirty="0"/>
              <a:t>job </a:t>
            </a:r>
            <a:r>
              <a:rPr lang="en-US" dirty="0" smtClean="0"/>
              <a:t>is classified as safety </a:t>
            </a:r>
            <a:r>
              <a:rPr lang="en-US" dirty="0"/>
              <a:t>sensitive, or if the employee is not a qualifying patient</a:t>
            </a:r>
            <a:r>
              <a:rPr lang="en-US" dirty="0" smtClean="0"/>
              <a:t>.</a:t>
            </a:r>
          </a:p>
          <a:p>
            <a:r>
              <a:rPr lang="en-US" dirty="0" smtClean="0"/>
              <a:t>Return to Duty &amp; Follow-Up Tests- A positive test </a:t>
            </a:r>
            <a:r>
              <a:rPr lang="en-US" b="1" dirty="0" smtClean="0"/>
              <a:t>CAN</a:t>
            </a:r>
            <a:r>
              <a:rPr lang="en-US" dirty="0" smtClean="0"/>
              <a:t> be the sole basis for an employment action.</a:t>
            </a:r>
          </a:p>
          <a:p>
            <a:endParaRPr lang="en-US" dirty="0"/>
          </a:p>
        </p:txBody>
      </p:sp>
    </p:spTree>
    <p:extLst>
      <p:ext uri="{BB962C8B-B14F-4D97-AF65-F5344CB8AC3E}">
        <p14:creationId xmlns:p14="http://schemas.microsoft.com/office/powerpoint/2010/main" val="1661993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DEVELOP A DRUG TESTING PROGRAM</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Decide how your county wants to handle drug and alcohol testing in your personnel policy</a:t>
            </a:r>
          </a:p>
          <a:p>
            <a:pPr lvl="1"/>
            <a:r>
              <a:rPr lang="en-US" dirty="0" smtClean="0"/>
              <a:t>Who is to be tested and why is it necessary to test each particular group?</a:t>
            </a:r>
          </a:p>
          <a:p>
            <a:pPr lvl="2"/>
            <a:r>
              <a:rPr lang="en-US" dirty="0" smtClean="0"/>
              <a:t>Is there a documented drug or alcohol problem in the particular workforce?</a:t>
            </a:r>
          </a:p>
          <a:p>
            <a:pPr lvl="2"/>
            <a:r>
              <a:rPr lang="en-US" dirty="0" smtClean="0"/>
              <a:t>Are the duties fraught with such risks of injury to others that a momentary lapse of attention could have disastrous consequences?</a:t>
            </a:r>
          </a:p>
          <a:p>
            <a:pPr lvl="1"/>
            <a:r>
              <a:rPr lang="en-US" dirty="0" smtClean="0"/>
              <a:t>Is there a less intrusive means to accomplish the same purpose?</a:t>
            </a:r>
          </a:p>
          <a:p>
            <a:pPr lvl="2"/>
            <a:r>
              <a:rPr lang="en-US" dirty="0" smtClean="0"/>
              <a:t>Is direct supervision practical or  is the group alone for long periods of time without supervision?</a:t>
            </a:r>
          </a:p>
          <a:p>
            <a:r>
              <a:rPr lang="en-US" dirty="0" smtClean="0"/>
              <a:t>Do you want to accommodate medical marijuana?</a:t>
            </a:r>
          </a:p>
          <a:p>
            <a:pPr lvl="1"/>
            <a:r>
              <a:rPr lang="en-US" dirty="0" smtClean="0"/>
              <a:t>An employer never has to allow marijuana use at place of work or impairment on the job</a:t>
            </a:r>
          </a:p>
          <a:p>
            <a:pPr lvl="1"/>
            <a:r>
              <a:rPr lang="en-US" dirty="0" smtClean="0"/>
              <a:t>Off-duty use of marijuana, without a registration card issued by the Department of Health, is still illegal</a:t>
            </a:r>
          </a:p>
          <a:p>
            <a:r>
              <a:rPr lang="en-US" dirty="0" smtClean="0"/>
              <a:t>Must you have a zero tolerance policy?</a:t>
            </a:r>
          </a:p>
          <a:p>
            <a:r>
              <a:rPr lang="en-US" dirty="0" smtClean="0"/>
              <a:t>Have a written policy </a:t>
            </a:r>
            <a:endParaRPr lang="en-US" dirty="0"/>
          </a:p>
          <a:p>
            <a:r>
              <a:rPr lang="en-US" dirty="0" smtClean="0"/>
              <a:t>Train supervisors regarding the policy and provide annual training on reasonable suspicion</a:t>
            </a:r>
          </a:p>
          <a:p>
            <a:r>
              <a:rPr lang="en-US" dirty="0" smtClean="0"/>
              <a:t>Inform employees of the policy and have them sign an acknowledgment</a:t>
            </a:r>
          </a:p>
          <a:p>
            <a:r>
              <a:rPr lang="en-US" dirty="0" smtClean="0"/>
              <a:t>Have safety sensitive employees sign a specific acknowledgement that they are aware they position is safety sensitive and they will be subject to additional testing, i.e. pre-employment, random, return to duty and  follow-up </a:t>
            </a:r>
          </a:p>
          <a:p>
            <a:pPr lvl="1"/>
            <a:endParaRPr lang="en-US" dirty="0" smtClean="0"/>
          </a:p>
          <a:p>
            <a:pPr lvl="1"/>
            <a:endParaRPr lang="en-US" dirty="0"/>
          </a:p>
        </p:txBody>
      </p:sp>
    </p:spTree>
    <p:extLst>
      <p:ext uri="{BB962C8B-B14F-4D97-AF65-F5344CB8AC3E}">
        <p14:creationId xmlns:p14="http://schemas.microsoft.com/office/powerpoint/2010/main" val="2208309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TESTING POLICIES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 Explicit</a:t>
            </a:r>
          </a:p>
          <a:p>
            <a:pPr lvl="1"/>
            <a:r>
              <a:rPr lang="en-US" dirty="0" smtClean="0"/>
              <a:t>Who is subject to testing?</a:t>
            </a:r>
          </a:p>
          <a:p>
            <a:pPr lvl="1"/>
            <a:r>
              <a:rPr lang="en-US" dirty="0" smtClean="0"/>
              <a:t>How will it be administered?</a:t>
            </a:r>
          </a:p>
          <a:p>
            <a:pPr lvl="1"/>
            <a:r>
              <a:rPr lang="en-US" dirty="0" smtClean="0"/>
              <a:t>Consequences of positive results</a:t>
            </a:r>
          </a:p>
          <a:p>
            <a:pPr lvl="1"/>
            <a:r>
              <a:rPr lang="en-US" dirty="0" smtClean="0"/>
              <a:t>Be clear and transparent</a:t>
            </a:r>
          </a:p>
          <a:p>
            <a:r>
              <a:rPr lang="en-US" dirty="0" smtClean="0"/>
              <a:t>How will testing be conducted?</a:t>
            </a:r>
          </a:p>
          <a:p>
            <a:pPr lvl="1"/>
            <a:r>
              <a:rPr lang="en-US" dirty="0" smtClean="0"/>
              <a:t>Urine, hair, saliva?  Urine is used by the DOT and is the gold standard</a:t>
            </a:r>
          </a:p>
          <a:p>
            <a:pPr lvl="1"/>
            <a:r>
              <a:rPr lang="en-US" dirty="0" smtClean="0"/>
              <a:t>Review federal and state workplace drug testing laws</a:t>
            </a:r>
          </a:p>
          <a:p>
            <a:r>
              <a:rPr lang="en-US" dirty="0" smtClean="0"/>
              <a:t>Apply consistent treatment in order to avoid </a:t>
            </a:r>
            <a:r>
              <a:rPr lang="en-US" b="1" dirty="0" smtClean="0"/>
              <a:t>equal protection and due process </a:t>
            </a:r>
            <a:r>
              <a:rPr lang="en-US" dirty="0" smtClean="0"/>
              <a:t>allegations</a:t>
            </a:r>
          </a:p>
          <a:p>
            <a:r>
              <a:rPr lang="en-US" dirty="0" smtClean="0"/>
              <a:t>Treat all information regarding test results and cardholder status confidentially</a:t>
            </a:r>
            <a:endParaRPr lang="en-US" dirty="0"/>
          </a:p>
        </p:txBody>
      </p:sp>
    </p:spTree>
    <p:extLst>
      <p:ext uri="{BB962C8B-B14F-4D97-AF65-F5344CB8AC3E}">
        <p14:creationId xmlns:p14="http://schemas.microsoft.com/office/powerpoint/2010/main" val="856598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FREE WORKPLACE ACT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Drug Free Workplace Act of 1988 requires all federal grant recipients to establish and enforce zero tolerance drug policies.</a:t>
            </a:r>
          </a:p>
          <a:p>
            <a:r>
              <a:rPr lang="en-US" dirty="0" smtClean="0"/>
              <a:t>Any employer that fails to adhere to the requirements of the Drug Free Workplace Act risks payments for grant activities being suspended, the whole grant being suspended or terminated, or the grantee being prohibited from receiving any federal grants for up to five years.</a:t>
            </a:r>
          </a:p>
          <a:p>
            <a:r>
              <a:rPr lang="en-US" dirty="0" smtClean="0"/>
              <a:t>Requirements of Drug Free Workplace Act</a:t>
            </a:r>
          </a:p>
          <a:p>
            <a:pPr lvl="1"/>
            <a:r>
              <a:rPr lang="en-US" dirty="0" smtClean="0"/>
              <a:t>Publish and give a policy statement informing all employees that the unlawful manufacture, distribution, or possession or use of a controlled substance is prohibited in the workplace and specify the consequences for violation of the policy.</a:t>
            </a:r>
          </a:p>
          <a:p>
            <a:pPr lvl="1"/>
            <a:r>
              <a:rPr lang="en-US" dirty="0" smtClean="0"/>
              <a:t>Establish a drug-free awareness program- inform employees of the dangers of drug abuse; the policy maintaining a drug-free workplace; the availability of drug counseling, rehabilitation, and employee assistance programs (EAP); and the penalties that may be imposed for drug abuse violations.  </a:t>
            </a:r>
          </a:p>
          <a:p>
            <a:pPr lvl="1"/>
            <a:r>
              <a:rPr lang="en-US" dirty="0" smtClean="0"/>
              <a:t>Employees must notice their employer within 5 calendar days if convicted of a criminal drug violation in the workplace.</a:t>
            </a:r>
          </a:p>
          <a:p>
            <a:pPr lvl="1"/>
            <a:r>
              <a:rPr lang="en-US" dirty="0" smtClean="0"/>
              <a:t>Within 10 days after receiving notice that an </a:t>
            </a:r>
            <a:r>
              <a:rPr lang="en-US" dirty="0" smtClean="0"/>
              <a:t>employee </a:t>
            </a:r>
            <a:r>
              <a:rPr lang="en-US" dirty="0" smtClean="0"/>
              <a:t>has been convicted, the employer must notify the granting agency.</a:t>
            </a:r>
          </a:p>
          <a:p>
            <a:pPr lvl="1"/>
            <a:r>
              <a:rPr lang="en-US" dirty="0" smtClean="0"/>
              <a:t>Employer must impose a penalty on, or require participation in a drug abuse assistance or rehabilitation program, any employee that is convicted of a reportable workplace drug conviction.</a:t>
            </a:r>
          </a:p>
          <a:p>
            <a:pPr lvl="1"/>
            <a:r>
              <a:rPr lang="en-US" dirty="0" smtClean="0"/>
              <a:t>Must make a good faith effort to maintain a drug-free workplace by meeting the requirements of the Act. </a:t>
            </a:r>
            <a:endParaRPr lang="en-US" dirty="0"/>
          </a:p>
        </p:txBody>
      </p:sp>
    </p:spTree>
    <p:extLst>
      <p:ext uri="{BB962C8B-B14F-4D97-AF65-F5344CB8AC3E}">
        <p14:creationId xmlns:p14="http://schemas.microsoft.com/office/powerpoint/2010/main" val="933902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Fourth Amendment Considerations for Public Employers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Drug testing is considered a “search” according to the 4</a:t>
            </a:r>
            <a:r>
              <a:rPr lang="en-US" baseline="30000" dirty="0" smtClean="0"/>
              <a:t>th</a:t>
            </a:r>
            <a:r>
              <a:rPr lang="en-US" dirty="0" smtClean="0"/>
              <a:t> Amendment</a:t>
            </a:r>
          </a:p>
          <a:p>
            <a:r>
              <a:rPr lang="en-US" dirty="0" smtClean="0"/>
              <a:t>Each test must pass a balancing test. </a:t>
            </a:r>
            <a:r>
              <a:rPr lang="en-US" i="1" dirty="0"/>
              <a:t>Skinner v. Railway Labor Executives’ Assn. &amp; National Treasury Employees v. Von Raab</a:t>
            </a:r>
            <a:endParaRPr lang="en-US" dirty="0"/>
          </a:p>
          <a:p>
            <a:pPr lvl="1"/>
            <a:r>
              <a:rPr lang="en-US" dirty="0" smtClean="0"/>
              <a:t>Their must be a compelling governmental interest that outweighs the intrusion of the employee’s privacy. Employee testing groups must be narrowly tailored to the governmental interest</a:t>
            </a:r>
          </a:p>
          <a:p>
            <a:pPr lvl="1"/>
            <a:r>
              <a:rPr lang="en-US" dirty="0" smtClean="0"/>
              <a:t>Must first determine why it is necessary to test each particular group</a:t>
            </a:r>
          </a:p>
          <a:p>
            <a:pPr lvl="2"/>
            <a:r>
              <a:rPr lang="en-US" dirty="0" smtClean="0"/>
              <a:t>Is there a documented drug or alcohol problem in a particular work group?</a:t>
            </a:r>
          </a:p>
          <a:p>
            <a:pPr lvl="2"/>
            <a:r>
              <a:rPr lang="en-US" dirty="0" smtClean="0"/>
              <a:t>Is the group performing duties that are “fraught with such risks of injury to others that even a momentary laps of attention can have disastrous consequences”?</a:t>
            </a:r>
          </a:p>
          <a:p>
            <a:pPr lvl="2"/>
            <a:r>
              <a:rPr lang="en-US" dirty="0" smtClean="0"/>
              <a:t>Examples where the US Supreme Court has found compelling governmental interests</a:t>
            </a:r>
          </a:p>
          <a:p>
            <a:pPr marL="914400" lvl="2" indent="0">
              <a:buNone/>
            </a:pPr>
            <a:r>
              <a:rPr lang="en-US" dirty="0"/>
              <a:t>	</a:t>
            </a:r>
            <a:r>
              <a:rPr lang="en-US" dirty="0" smtClean="0"/>
              <a:t>Train operators</a:t>
            </a:r>
          </a:p>
          <a:p>
            <a:pPr marL="914400" lvl="2" indent="0">
              <a:buNone/>
            </a:pPr>
            <a:r>
              <a:rPr lang="en-US" dirty="0"/>
              <a:t>	</a:t>
            </a:r>
            <a:r>
              <a:rPr lang="en-US" dirty="0" smtClean="0"/>
              <a:t>Nuclear power plant operators</a:t>
            </a:r>
          </a:p>
          <a:p>
            <a:pPr marL="914400" lvl="2" indent="0">
              <a:buNone/>
            </a:pPr>
            <a:r>
              <a:rPr lang="en-US" dirty="0"/>
              <a:t>	</a:t>
            </a:r>
            <a:r>
              <a:rPr lang="en-US" dirty="0" smtClean="0"/>
              <a:t>Customs agents who are directly involved in drug interdiction and/or carry firearms</a:t>
            </a:r>
            <a:endParaRPr lang="en-US" dirty="0"/>
          </a:p>
        </p:txBody>
      </p:sp>
    </p:spTree>
    <p:extLst>
      <p:ext uri="{BB962C8B-B14F-4D97-AF65-F5344CB8AC3E}">
        <p14:creationId xmlns:p14="http://schemas.microsoft.com/office/powerpoint/2010/main" val="1282241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Explicit Employee Protections of Act 593 of 2017</a:t>
            </a:r>
            <a:endParaRPr lang="en-US" dirty="0"/>
          </a:p>
        </p:txBody>
      </p:sp>
      <p:sp>
        <p:nvSpPr>
          <p:cNvPr id="3" name="Content Placeholder 2"/>
          <p:cNvSpPr>
            <a:spLocks noGrp="1"/>
          </p:cNvSpPr>
          <p:nvPr>
            <p:ph idx="1"/>
          </p:nvPr>
        </p:nvSpPr>
        <p:spPr/>
        <p:txBody>
          <a:bodyPr>
            <a:normAutofit/>
          </a:bodyPr>
          <a:lstStyle/>
          <a:p>
            <a:r>
              <a:rPr lang="en-US" dirty="0" smtClean="0"/>
              <a:t>Anti-discrimination provisions prohibit all adverse employment actions against employees based solely on participation in medical marijuana program</a:t>
            </a:r>
          </a:p>
          <a:p>
            <a:r>
              <a:rPr lang="en-US" dirty="0" smtClean="0"/>
              <a:t>Require a showing of impairment before taking adverse employment action</a:t>
            </a:r>
          </a:p>
          <a:p>
            <a:endParaRPr lang="en-US" dirty="0" smtClean="0"/>
          </a:p>
          <a:p>
            <a:r>
              <a:rPr lang="en-US" dirty="0" smtClean="0"/>
              <a:t>OTHER CONSIDERATIONS:</a:t>
            </a:r>
          </a:p>
          <a:p>
            <a:pPr lvl="1"/>
            <a:r>
              <a:rPr lang="en-US" dirty="0" smtClean="0"/>
              <a:t>Due Process Clause and Equal Protection Clause</a:t>
            </a:r>
          </a:p>
          <a:p>
            <a:pPr lvl="1"/>
            <a:r>
              <a:rPr lang="en-US" dirty="0" smtClean="0"/>
              <a:t>Americans with Disabilities Act</a:t>
            </a:r>
          </a:p>
          <a:p>
            <a:pPr lvl="2"/>
            <a:r>
              <a:rPr lang="en-US" dirty="0" smtClean="0"/>
              <a:t>Does not protect employees engaging in current illegal use of drugs </a:t>
            </a:r>
          </a:p>
          <a:p>
            <a:pPr lvl="1"/>
            <a:r>
              <a:rPr lang="en-US" dirty="0" smtClean="0"/>
              <a:t>Arkansas Civil Right Act</a:t>
            </a:r>
          </a:p>
          <a:p>
            <a:pPr lvl="2"/>
            <a:r>
              <a:rPr lang="en-US" dirty="0" smtClean="0"/>
              <a:t>Protects against discrimination on the basis of disability in the workplace</a:t>
            </a:r>
          </a:p>
          <a:p>
            <a:endParaRPr lang="en-US" dirty="0"/>
          </a:p>
        </p:txBody>
      </p:sp>
    </p:spTree>
    <p:extLst>
      <p:ext uri="{BB962C8B-B14F-4D97-AF65-F5344CB8AC3E}">
        <p14:creationId xmlns:p14="http://schemas.microsoft.com/office/powerpoint/2010/main" val="2749765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Testing </a:t>
            </a:r>
            <a:endParaRPr lang="en-US" dirty="0"/>
          </a:p>
        </p:txBody>
      </p:sp>
      <p:sp>
        <p:nvSpPr>
          <p:cNvPr id="3" name="Content Placeholder 2"/>
          <p:cNvSpPr>
            <a:spLocks noGrp="1"/>
          </p:cNvSpPr>
          <p:nvPr>
            <p:ph idx="1"/>
          </p:nvPr>
        </p:nvSpPr>
        <p:spPr/>
        <p:txBody>
          <a:bodyPr>
            <a:normAutofit/>
          </a:bodyPr>
          <a:lstStyle/>
          <a:p>
            <a:r>
              <a:rPr lang="en-US" dirty="0" smtClean="0"/>
              <a:t>Job Applicants/Pre-employment</a:t>
            </a:r>
          </a:p>
          <a:p>
            <a:r>
              <a:rPr lang="en-US" dirty="0" smtClean="0"/>
              <a:t>Employees who are reasonably suspected to be impaired as a result of drug or alcohol use</a:t>
            </a:r>
          </a:p>
          <a:p>
            <a:r>
              <a:rPr lang="en-US" dirty="0" smtClean="0"/>
              <a:t>Random </a:t>
            </a:r>
          </a:p>
          <a:p>
            <a:r>
              <a:rPr lang="en-US" dirty="0" smtClean="0"/>
              <a:t>Employees involved in an accident or incident</a:t>
            </a:r>
          </a:p>
          <a:p>
            <a:r>
              <a:rPr lang="en-US" dirty="0" smtClean="0"/>
              <a:t>Return to duty </a:t>
            </a:r>
          </a:p>
          <a:p>
            <a:r>
              <a:rPr lang="en-US" dirty="0" smtClean="0"/>
              <a:t>Follow-up </a:t>
            </a:r>
          </a:p>
          <a:p>
            <a:endParaRPr lang="en-US" dirty="0"/>
          </a:p>
          <a:p>
            <a:endParaRPr lang="en-US" dirty="0"/>
          </a:p>
        </p:txBody>
      </p:sp>
    </p:spTree>
    <p:extLst>
      <p:ext uri="{BB962C8B-B14F-4D97-AF65-F5344CB8AC3E}">
        <p14:creationId xmlns:p14="http://schemas.microsoft.com/office/powerpoint/2010/main" val="3973041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Testing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Pre-employment Testing</a:t>
            </a:r>
          </a:p>
          <a:p>
            <a:pPr lvl="1"/>
            <a:r>
              <a:rPr lang="en-US" dirty="0" smtClean="0"/>
              <a:t>Preformed after a conditional offer of employment has been made</a:t>
            </a:r>
          </a:p>
          <a:p>
            <a:pPr lvl="1"/>
            <a:r>
              <a:rPr lang="en-US" dirty="0" smtClean="0"/>
              <a:t>Wholesale </a:t>
            </a:r>
            <a:r>
              <a:rPr lang="en-US" dirty="0"/>
              <a:t>testing of applicants for government employment without regard to the nature of the position has not been up </a:t>
            </a:r>
            <a:r>
              <a:rPr lang="en-US" dirty="0" smtClean="0"/>
              <a:t>upheld. </a:t>
            </a:r>
            <a:r>
              <a:rPr lang="en-US" i="1" dirty="0" smtClean="0"/>
              <a:t>Chandler v. Miller</a:t>
            </a:r>
            <a:endParaRPr lang="en-US" dirty="0"/>
          </a:p>
          <a:p>
            <a:pPr lvl="1"/>
            <a:r>
              <a:rPr lang="en-US" dirty="0" smtClean="0"/>
              <a:t>Pre-employment testing should be used only for applicants who will occupy Department of Transportation/Federal Motor Carrier Safety Administration’s covered positions and safety sensitive positions</a:t>
            </a:r>
          </a:p>
          <a:p>
            <a:r>
              <a:rPr lang="en-US" dirty="0" smtClean="0"/>
              <a:t>Reasonable Suspicion Testing</a:t>
            </a:r>
          </a:p>
          <a:p>
            <a:pPr lvl="1"/>
            <a:r>
              <a:rPr lang="en-US" dirty="0" smtClean="0"/>
              <a:t>Reasonable </a:t>
            </a:r>
            <a:r>
              <a:rPr lang="en-US" dirty="0"/>
              <a:t>suspicion testing must be based upon individualized suspicion of on-duty drug use or </a:t>
            </a:r>
            <a:r>
              <a:rPr lang="en-US" dirty="0" smtClean="0"/>
              <a:t>impairment, which is documented by a trained supervisor</a:t>
            </a:r>
          </a:p>
          <a:p>
            <a:pPr lvl="1"/>
            <a:r>
              <a:rPr lang="en-US" dirty="0" smtClean="0"/>
              <a:t>Uncorroborated tips and hunches are not enough </a:t>
            </a:r>
          </a:p>
          <a:p>
            <a:r>
              <a:rPr lang="en-US" dirty="0"/>
              <a:t>Post Accident </a:t>
            </a:r>
            <a:r>
              <a:rPr lang="en-US" dirty="0" smtClean="0"/>
              <a:t>Testing</a:t>
            </a:r>
          </a:p>
          <a:p>
            <a:pPr lvl="1"/>
            <a:r>
              <a:rPr lang="en-US" dirty="0" smtClean="0"/>
              <a:t>Must be specific about who must be tested</a:t>
            </a:r>
          </a:p>
          <a:p>
            <a:pPr lvl="1"/>
            <a:r>
              <a:rPr lang="en-US" dirty="0" smtClean="0"/>
              <a:t>Testing is overbroad when it includes all employees in a vehicle, even those whom the facts indicated could not have caused the accident</a:t>
            </a:r>
            <a:r>
              <a:rPr lang="en-US" dirty="0"/>
              <a:t>. </a:t>
            </a:r>
            <a:r>
              <a:rPr lang="en-US" i="1" dirty="0"/>
              <a:t>Plane v. United States</a:t>
            </a:r>
            <a:endParaRPr lang="en-US" i="1" dirty="0" smtClean="0"/>
          </a:p>
          <a:p>
            <a:pPr lvl="1"/>
            <a:r>
              <a:rPr lang="en-US" dirty="0" smtClean="0"/>
              <a:t>Setting a policy with a limit on damages, such as in excess of $1,000, may be difficult to administer and may be determined by a court to be of an insufficient magnitude to provide probable cause to search.  </a:t>
            </a:r>
            <a:r>
              <a:rPr lang="en-US" i="1" dirty="0" smtClean="0"/>
              <a:t>Connelly v. Newman</a:t>
            </a:r>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532024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Testing</a:t>
            </a:r>
            <a:endParaRPr lang="en-US" dirty="0"/>
          </a:p>
        </p:txBody>
      </p:sp>
      <p:sp>
        <p:nvSpPr>
          <p:cNvPr id="3" name="Content Placeholder 2"/>
          <p:cNvSpPr>
            <a:spLocks noGrp="1"/>
          </p:cNvSpPr>
          <p:nvPr>
            <p:ph idx="1"/>
          </p:nvPr>
        </p:nvSpPr>
        <p:spPr/>
        <p:txBody>
          <a:bodyPr>
            <a:normAutofit fontScale="70000" lnSpcReduction="20000"/>
          </a:bodyPr>
          <a:lstStyle/>
          <a:p>
            <a:r>
              <a:rPr lang="en-US" dirty="0"/>
              <a:t>Random Testing</a:t>
            </a:r>
          </a:p>
          <a:p>
            <a:pPr lvl="1"/>
            <a:r>
              <a:rPr lang="en-US" dirty="0" smtClean="0"/>
              <a:t>It </a:t>
            </a:r>
            <a:r>
              <a:rPr lang="en-US" dirty="0"/>
              <a:t>acts as a deterrent because employees know they will be tested, but they do not know </a:t>
            </a:r>
            <a:r>
              <a:rPr lang="en-US" dirty="0" smtClean="0"/>
              <a:t>when</a:t>
            </a:r>
          </a:p>
          <a:p>
            <a:pPr lvl="1"/>
            <a:r>
              <a:rPr lang="en-US" dirty="0"/>
              <a:t>Must be a position that constitutes a sufficient public safety concern, such as operating heavy machinery</a:t>
            </a:r>
          </a:p>
          <a:p>
            <a:pPr lvl="1"/>
            <a:r>
              <a:rPr lang="en-US" dirty="0" smtClean="0"/>
              <a:t>Has </a:t>
            </a:r>
            <a:r>
              <a:rPr lang="en-US" dirty="0"/>
              <a:t>been upheld </a:t>
            </a:r>
            <a:r>
              <a:rPr lang="en-US" dirty="0" smtClean="0"/>
              <a:t>when </a:t>
            </a:r>
            <a:r>
              <a:rPr lang="en-US" dirty="0"/>
              <a:t>there is front-line drug interdiction, carrying a firearm, and sensitive classified information </a:t>
            </a:r>
            <a:r>
              <a:rPr lang="en-US" dirty="0" smtClean="0"/>
              <a:t>affecting national security</a:t>
            </a:r>
          </a:p>
          <a:p>
            <a:pPr lvl="1"/>
            <a:r>
              <a:rPr lang="en-US" dirty="0" smtClean="0"/>
              <a:t>Courts have been reluctant to allow for driving a vehicle where no passengers are involved, such as mail carriers or messengers.  </a:t>
            </a:r>
            <a:r>
              <a:rPr lang="en-US" i="1" dirty="0" smtClean="0"/>
              <a:t>AFGE v. Sullivan</a:t>
            </a:r>
            <a:r>
              <a:rPr lang="en-US" dirty="0" smtClean="0"/>
              <a:t> </a:t>
            </a:r>
          </a:p>
          <a:p>
            <a:pPr lvl="1"/>
            <a:r>
              <a:rPr lang="en-US" dirty="0" smtClean="0"/>
              <a:t>At least one Court ruled that operating a passenger motor vehicle was no greater risk </a:t>
            </a:r>
            <a:r>
              <a:rPr lang="en-US" dirty="0" smtClean="0"/>
              <a:t>than </a:t>
            </a:r>
            <a:r>
              <a:rPr lang="en-US" dirty="0" smtClean="0"/>
              <a:t>everyone runs when driving a car.  </a:t>
            </a:r>
            <a:r>
              <a:rPr lang="en-US" i="1" dirty="0" smtClean="0"/>
              <a:t>National Treasury Employees Union v. Watkins</a:t>
            </a:r>
            <a:endParaRPr lang="en-US" dirty="0" smtClean="0"/>
          </a:p>
          <a:p>
            <a:pPr lvl="1"/>
            <a:r>
              <a:rPr lang="en-US" dirty="0" smtClean="0"/>
              <a:t>Mostly allowed when driving vehicles other than passenger cars and/or carrying significant number of passengers </a:t>
            </a:r>
          </a:p>
          <a:p>
            <a:pPr lvl="1"/>
            <a:r>
              <a:rPr lang="en-US" dirty="0" smtClean="0"/>
              <a:t>Certified law enforcement carrying weapons &amp; working in drug interdiction, 911 operators, jail deputies with direct contact with prisoners, mechanics, road and bridge crews, sanitation crews, CDL holders mandated by DOT &amp; FMCSA (Federal Motor Carrier Safety Administration) regulations</a:t>
            </a:r>
          </a:p>
          <a:p>
            <a:r>
              <a:rPr lang="en-US" dirty="0" smtClean="0"/>
              <a:t>Return to Duty Testing &amp; Follow-up Testing</a:t>
            </a:r>
          </a:p>
          <a:p>
            <a:pPr lvl="1"/>
            <a:r>
              <a:rPr lang="en-US" dirty="0" smtClean="0"/>
              <a:t>Required by DOT/FMCSA</a:t>
            </a:r>
          </a:p>
          <a:p>
            <a:pPr lvl="1"/>
            <a:r>
              <a:rPr lang="en-US" dirty="0" smtClean="0"/>
              <a:t>Good idea to limit substance abuse and ensure an unimpaired workforce</a:t>
            </a:r>
          </a:p>
          <a:p>
            <a:endParaRPr lang="en-US" dirty="0" smtClean="0"/>
          </a:p>
          <a:p>
            <a:pPr marL="0" indent="0">
              <a:buNone/>
            </a:pPr>
            <a:endParaRPr lang="en-US" dirty="0"/>
          </a:p>
        </p:txBody>
      </p:sp>
    </p:spTree>
    <p:extLst>
      <p:ext uri="{BB962C8B-B14F-4D97-AF65-F5344CB8AC3E}">
        <p14:creationId xmlns:p14="http://schemas.microsoft.com/office/powerpoint/2010/main" val="3421192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Arkansas Medical Marijuana Amendment</a:t>
            </a:r>
            <a:endParaRPr lang="en-US" dirty="0"/>
          </a:p>
        </p:txBody>
      </p:sp>
      <p:sp>
        <p:nvSpPr>
          <p:cNvPr id="3" name="Content Placeholder 2"/>
          <p:cNvSpPr>
            <a:spLocks noGrp="1"/>
          </p:cNvSpPr>
          <p:nvPr>
            <p:ph idx="1"/>
          </p:nvPr>
        </p:nvSpPr>
        <p:spPr/>
        <p:txBody>
          <a:bodyPr/>
          <a:lstStyle/>
          <a:p>
            <a:r>
              <a:rPr lang="en-US" dirty="0" smtClean="0"/>
              <a:t>In order to take adverse employment action, the employer must have proof of the employee’s public/workplace use OR proof of being under the influence.</a:t>
            </a:r>
            <a:endParaRPr lang="en-US" dirty="0"/>
          </a:p>
        </p:txBody>
      </p:sp>
    </p:spTree>
    <p:extLst>
      <p:ext uri="{BB962C8B-B14F-4D97-AF65-F5344CB8AC3E}">
        <p14:creationId xmlns:p14="http://schemas.microsoft.com/office/powerpoint/2010/main" val="532925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SENSTIVE POSITIONS as Defined by Act 593 of 2017</a:t>
            </a:r>
            <a:endParaRPr lang="en-US" dirty="0"/>
          </a:p>
        </p:txBody>
      </p:sp>
      <p:sp>
        <p:nvSpPr>
          <p:cNvPr id="3" name="Content Placeholder 2"/>
          <p:cNvSpPr>
            <a:spLocks noGrp="1"/>
          </p:cNvSpPr>
          <p:nvPr>
            <p:ph idx="1"/>
          </p:nvPr>
        </p:nvSpPr>
        <p:spPr/>
        <p:txBody>
          <a:bodyPr>
            <a:normAutofit/>
          </a:bodyPr>
          <a:lstStyle/>
          <a:p>
            <a:pPr marL="457200" lvl="1" indent="0">
              <a:buNone/>
            </a:pPr>
            <a:r>
              <a:rPr lang="en-US" dirty="0" smtClean="0"/>
              <a:t>Any position involving a safety sensitive function pursuant to federal regulations governing drug and alcohol testing adopted by the US DOT or another federal agency…</a:t>
            </a:r>
          </a:p>
          <a:p>
            <a:pPr marL="457200" lvl="1" indent="0">
              <a:buNone/>
            </a:pPr>
            <a:r>
              <a:rPr lang="en-US" dirty="0" smtClean="0"/>
              <a:t>Also means any position designated in writing by an employer as a safety sensitive position in which a person performing the position while under the influence of marijuana may constitute a threat to health or safety, including without limitation:</a:t>
            </a:r>
          </a:p>
          <a:p>
            <a:pPr marL="457200" lvl="1" indent="0">
              <a:buNone/>
            </a:pPr>
            <a:r>
              <a:rPr lang="en-US" dirty="0"/>
              <a:t>	</a:t>
            </a:r>
            <a:r>
              <a:rPr lang="en-US" dirty="0" smtClean="0"/>
              <a:t>(i) a position that requires: (1)carrying a firearm; (2) performing life-threatening 	procedures; (3) working with confidential information or documents pertaining to 	criminal investigations; (4) working with hazardous or flammable material; 	controlled substances, food, or medicine; or </a:t>
            </a:r>
          </a:p>
          <a:p>
            <a:pPr marL="457200" lvl="1" indent="0">
              <a:buNone/>
            </a:pPr>
            <a:r>
              <a:rPr lang="en-US" dirty="0"/>
              <a:t>	</a:t>
            </a:r>
            <a:r>
              <a:rPr lang="en-US" dirty="0" smtClean="0"/>
              <a:t>(ii) in which the lapse of attention could result in injury illness, or death, 	including without limitation a position that includes the operating, repairing, 	maintaining, or monitoring of heavy equipment, machinery, aircraft, motorized 	watercraft, or motor vehicles as part of the job duties.</a:t>
            </a:r>
            <a:endParaRPr lang="en-US" dirty="0"/>
          </a:p>
        </p:txBody>
      </p:sp>
    </p:spTree>
    <p:extLst>
      <p:ext uri="{BB962C8B-B14F-4D97-AF65-F5344CB8AC3E}">
        <p14:creationId xmlns:p14="http://schemas.microsoft.com/office/powerpoint/2010/main" val="956358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1239</TotalTime>
  <Words>2403</Words>
  <Application>Microsoft Office PowerPoint</Application>
  <PresentationFormat>Widescreen</PresentationFormat>
  <Paragraphs>158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UPDATING  DRUG TESTING POLICIES</vt:lpstr>
      <vt:lpstr>DRUG FREE WORKPLACE ACT</vt:lpstr>
      <vt:lpstr>Fourth Amendment Considerations for Public Employers</vt:lpstr>
      <vt:lpstr>Explicit Employee Protections of Act 593 of 2017</vt:lpstr>
      <vt:lpstr>Types of Testing </vt:lpstr>
      <vt:lpstr>Types of Testing</vt:lpstr>
      <vt:lpstr>Types of Testing</vt:lpstr>
      <vt:lpstr>Arkansas Medical Marijuana Amendment</vt:lpstr>
      <vt:lpstr>SAFETY SENSTIVE POSITIONS as Defined by Act 593 of 2017</vt:lpstr>
      <vt:lpstr>Symptoms Causing a REASONABLE SUSPICION of being UNDER THE INFLUENCE as Defined by Act 593 of 2017</vt:lpstr>
      <vt:lpstr>Proof of Current Use of Marijuana Justifies the GOOD FAITH BELIEF of Employer Pursuant to Act 593 of 2017</vt:lpstr>
      <vt:lpstr>Actions That Will Not Constitute a Cause of Action</vt:lpstr>
      <vt:lpstr>How to Document Reasonable Suspicion</vt:lpstr>
      <vt:lpstr>PowerPoint Presentation</vt:lpstr>
      <vt:lpstr>Reasonable Suspicion Testing Form</vt:lpstr>
      <vt:lpstr>POSITIVE TEST RESULTS, NOW WHAT?</vt:lpstr>
      <vt:lpstr>PowerPoint Presentation</vt:lpstr>
      <vt:lpstr>HOW TO DEVELOP A DRUG TESTING PROGRAM</vt:lpstr>
      <vt:lpstr>DRUG TESTING POLICIES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UPDATING  DRUG TESTING POLICIES</dc:title>
  <dc:creator>Chastity Scifres</dc:creator>
  <cp:lastModifiedBy>cscifres</cp:lastModifiedBy>
  <cp:revision>70</cp:revision>
  <cp:lastPrinted>2017-07-17T23:19:57Z</cp:lastPrinted>
  <dcterms:created xsi:type="dcterms:W3CDTF">2017-06-08T23:50:44Z</dcterms:created>
  <dcterms:modified xsi:type="dcterms:W3CDTF">2017-07-18T04:35:59Z</dcterms:modified>
</cp:coreProperties>
</file>